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921" y="2139078"/>
            <a:ext cx="7734737" cy="1802457"/>
          </a:xfrm>
        </p:spPr>
        <p:txBody>
          <a:bodyPr/>
          <a:lstStyle/>
          <a:p>
            <a:pPr algn="ctr"/>
            <a:r>
              <a:rPr lang="en-US" dirty="0" smtClean="0"/>
              <a:t>Encountering the Mongols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392" y="4561997"/>
            <a:ext cx="7196328" cy="11609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AP World History Notes</a:t>
            </a:r>
          </a:p>
          <a:p>
            <a:pPr algn="ctr"/>
            <a:r>
              <a:rPr lang="en-US" sz="3200" dirty="0" smtClean="0"/>
              <a:t>Chapter 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36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Devastation to Persia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Peasants pushed off their land due to heavy taxation</a:t>
            </a:r>
          </a:p>
          <a:p>
            <a:r>
              <a:rPr lang="en-US" dirty="0" smtClean="0"/>
              <a:t>Nomadic Mongols with their herds of animals turned agricultural land into pasture, wasteland, and desert</a:t>
            </a:r>
          </a:p>
          <a:p>
            <a:r>
              <a:rPr lang="en-US" dirty="0" smtClean="0"/>
              <a:t>Irrigation channels = neglected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9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594" y="1801906"/>
            <a:ext cx="4244086" cy="4324257"/>
          </a:xfrm>
        </p:spPr>
        <p:txBody>
          <a:bodyPr/>
          <a:lstStyle/>
          <a:p>
            <a:r>
              <a:rPr lang="en-US" dirty="0" smtClean="0"/>
              <a:t>Many Mongols in Persia were heavily influenced by the Persians there:</a:t>
            </a:r>
          </a:p>
          <a:p>
            <a:pPr lvl="1"/>
            <a:r>
              <a:rPr lang="en-US" dirty="0" smtClean="0"/>
              <a:t>Adopted Islam</a:t>
            </a:r>
          </a:p>
          <a:p>
            <a:pPr lvl="1"/>
            <a:r>
              <a:rPr lang="en-US" dirty="0" smtClean="0"/>
              <a:t>Left government operation in Persian hands</a:t>
            </a:r>
          </a:p>
          <a:p>
            <a:pPr lvl="1"/>
            <a:r>
              <a:rPr lang="en-US" dirty="0" smtClean="0"/>
              <a:t>Learned Persian</a:t>
            </a:r>
          </a:p>
          <a:p>
            <a:pPr lvl="1"/>
            <a:r>
              <a:rPr lang="en-US" dirty="0" smtClean="0"/>
              <a:t>Some turned to farming and abandoned nomadic ways</a:t>
            </a:r>
          </a:p>
          <a:p>
            <a:pPr lvl="1"/>
            <a:r>
              <a:rPr lang="en-US" dirty="0" smtClean="0"/>
              <a:t>Some married local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729" y="1613646"/>
            <a:ext cx="3213100" cy="4068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024" y="5681925"/>
            <a:ext cx="309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Mongol man and Persian woman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9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and the Mongos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https://www.powtoon.com/c/goazFavKwG2/0/m</a:t>
            </a:r>
          </a:p>
        </p:txBody>
      </p:sp>
    </p:spTree>
    <p:extLst>
      <p:ext uri="{BB962C8B-B14F-4D97-AF65-F5344CB8AC3E}">
        <p14:creationId xmlns:p14="http://schemas.microsoft.com/office/powerpoint/2010/main" val="157352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32" y="1801906"/>
            <a:ext cx="4728647" cy="43242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Heavy devastation to Russia </a:t>
            </a:r>
            <a:r>
              <a:rPr lang="en-US" dirty="0" smtClean="0">
                <a:sym typeface="Wingdings"/>
              </a:rPr>
              <a:t> perhaps more than in Persia</a:t>
            </a:r>
          </a:p>
          <a:p>
            <a:r>
              <a:rPr lang="en-US" dirty="0" smtClean="0">
                <a:sym typeface="Wingdings"/>
              </a:rPr>
              <a:t>Mongol conquest of Russia = called the “Khanate of the Golden Horde”</a:t>
            </a:r>
          </a:p>
          <a:p>
            <a:r>
              <a:rPr lang="en-US" dirty="0" smtClean="0">
                <a:sym typeface="Wingdings"/>
              </a:rPr>
              <a:t>Mongols defeated the Russians, but did NOT occupy Russia</a:t>
            </a:r>
          </a:p>
          <a:p>
            <a:pPr lvl="1"/>
            <a:r>
              <a:rPr lang="en-US" dirty="0" smtClean="0">
                <a:sym typeface="Wingdings"/>
              </a:rPr>
              <a:t>Russia had little to offer</a:t>
            </a:r>
          </a:p>
          <a:p>
            <a:pPr lvl="1"/>
            <a:r>
              <a:rPr lang="en-US" dirty="0" smtClean="0">
                <a:sym typeface="Wingdings"/>
              </a:rPr>
              <a:t>Less developed economy</a:t>
            </a:r>
          </a:p>
          <a:p>
            <a:pPr lvl="1"/>
            <a:r>
              <a:rPr lang="en-US" dirty="0" smtClean="0">
                <a:sym typeface="Wingdings"/>
              </a:rPr>
              <a:t>Not located along any major trade routes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085" y="1945878"/>
            <a:ext cx="3525947" cy="3351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233" y="5297560"/>
            <a:ext cx="334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Painting of the fall of 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4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of the Russians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79" y="2086002"/>
            <a:ext cx="4711938" cy="4324257"/>
          </a:xfrm>
        </p:spPr>
        <p:txBody>
          <a:bodyPr/>
          <a:lstStyle/>
          <a:p>
            <a:r>
              <a:rPr lang="en-US" dirty="0" smtClean="0"/>
              <a:t>Russian princes required to send tribute to the Mongols</a:t>
            </a:r>
          </a:p>
          <a:p>
            <a:r>
              <a:rPr lang="en-US" dirty="0" smtClean="0"/>
              <a:t>Variety of heavy taxes on Russian people</a:t>
            </a:r>
          </a:p>
          <a:p>
            <a:r>
              <a:rPr lang="en-US" dirty="0" smtClean="0"/>
              <a:t>Continuing border raids</a:t>
            </a:r>
          </a:p>
          <a:p>
            <a:r>
              <a:rPr lang="en-US" dirty="0" smtClean="0"/>
              <a:t>Tens of thousands of Russians sent into slavery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9028" y="2740694"/>
            <a:ext cx="3960033" cy="29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5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on the Russians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 Mongols weren’t influenced much by the Russians, the Russians were influenced by the Mongols:</a:t>
            </a:r>
          </a:p>
          <a:p>
            <a:pPr lvl="1"/>
            <a:r>
              <a:rPr lang="en-US" dirty="0" smtClean="0"/>
              <a:t>Adopted Mongols’ weapons, court practices, diplomatic rituals, taxation system, and military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Mongol Rule 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94" y="1801906"/>
            <a:ext cx="4294213" cy="4324257"/>
          </a:xfrm>
        </p:spPr>
        <p:txBody>
          <a:bodyPr/>
          <a:lstStyle/>
          <a:p>
            <a:r>
              <a:rPr lang="en-US" dirty="0" smtClean="0"/>
              <a:t>Mongol rule in Russia started to decline by the end of the 1400s</a:t>
            </a:r>
          </a:p>
          <a:p>
            <a:r>
              <a:rPr lang="en-US" dirty="0" smtClean="0"/>
              <a:t>Major causes of this decline:</a:t>
            </a:r>
          </a:p>
          <a:p>
            <a:pPr lvl="1"/>
            <a:r>
              <a:rPr lang="en-US" dirty="0" smtClean="0"/>
              <a:t>Divisions among Mongols</a:t>
            </a:r>
          </a:p>
          <a:p>
            <a:pPr lvl="1"/>
            <a:r>
              <a:rPr lang="en-US" dirty="0" smtClean="0"/>
              <a:t>Growing strength of Russian state </a:t>
            </a:r>
            <a:r>
              <a:rPr lang="en-US" dirty="0" smtClean="0">
                <a:sym typeface="Wingdings"/>
              </a:rPr>
              <a:t> now centered on the city of Moscow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31" y="1801906"/>
            <a:ext cx="3810000" cy="4140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60794" y="5130444"/>
            <a:ext cx="1704319" cy="116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9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62287"/>
          </a:xfrm>
        </p:spPr>
        <p:txBody>
          <a:bodyPr/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219" y="1520751"/>
            <a:ext cx="5480552" cy="5113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Most difficult and lengthy conquest for the Mongols</a:t>
            </a:r>
          </a:p>
          <a:p>
            <a:pPr>
              <a:lnSpc>
                <a:spcPct val="120000"/>
              </a:lnSpc>
            </a:pPr>
            <a:r>
              <a:rPr lang="en-US" dirty="0"/>
              <a:t>Took 70 years (1209 to 1279) to conquer</a:t>
            </a:r>
          </a:p>
          <a:p>
            <a:pPr>
              <a:lnSpc>
                <a:spcPct val="120000"/>
              </a:lnSpc>
            </a:pPr>
            <a:r>
              <a:rPr lang="en-US" dirty="0"/>
              <a:t>Violently conquered northern China </a:t>
            </a:r>
            <a:r>
              <a:rPr lang="en-US" dirty="0">
                <a:sym typeface="Wingdings"/>
              </a:rPr>
              <a:t> then controlled by various nomadic states</a:t>
            </a:r>
          </a:p>
          <a:p>
            <a:pPr>
              <a:lnSpc>
                <a:spcPct val="120000"/>
              </a:lnSpc>
            </a:pPr>
            <a:r>
              <a:rPr lang="en-US" dirty="0">
                <a:sym typeface="Wingdings"/>
              </a:rPr>
              <a:t>More peacefully conquered southern China  then controlled by the Song Dynasty</a:t>
            </a:r>
          </a:p>
          <a:p>
            <a:pPr>
              <a:lnSpc>
                <a:spcPct val="120000"/>
              </a:lnSpc>
            </a:pPr>
            <a:r>
              <a:rPr lang="en-US" dirty="0">
                <a:sym typeface="Wingdings"/>
              </a:rPr>
              <a:t>Result = unification of a divided China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/>
              </a:rPr>
              <a:t>Gave the Mongols legitimacy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/>
              </a:rPr>
              <a:t>Believed they had earned the Mandate of Heaven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761" y="1654443"/>
            <a:ext cx="2940785" cy="44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= extract wealth from China</a:t>
            </a:r>
          </a:p>
          <a:p>
            <a:r>
              <a:rPr lang="en-US" dirty="0" smtClean="0"/>
              <a:t>In order to do so </a:t>
            </a:r>
            <a:r>
              <a:rPr lang="en-US" dirty="0" smtClean="0">
                <a:sym typeface="Wingdings"/>
              </a:rPr>
              <a:t> must accommodate the Chinese</a:t>
            </a:r>
          </a:p>
          <a:p>
            <a:r>
              <a:rPr lang="en-US" dirty="0" smtClean="0">
                <a:sym typeface="Wingdings"/>
              </a:rPr>
              <a:t>Accommodations included:</a:t>
            </a:r>
          </a:p>
          <a:p>
            <a:pPr lvl="1"/>
            <a:r>
              <a:rPr lang="en-US" dirty="0" smtClean="0">
                <a:sym typeface="Wingdings"/>
              </a:rPr>
              <a:t>Use of Chinese administrative practices, taxation systems, and postal system</a:t>
            </a:r>
          </a:p>
          <a:p>
            <a:pPr lvl="1"/>
            <a:r>
              <a:rPr lang="en-US" dirty="0" smtClean="0">
                <a:sym typeface="Wingdings"/>
              </a:rPr>
              <a:t>Took a Chinese dynastic title = the Yuan</a:t>
            </a:r>
          </a:p>
          <a:p>
            <a:pPr lvl="1"/>
            <a:r>
              <a:rPr lang="en-US" dirty="0" smtClean="0">
                <a:sym typeface="Wingdings"/>
              </a:rPr>
              <a:t>Transferred capital from Karakorum in Mongolia to Beijing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Kublai Khan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44" y="1613646"/>
            <a:ext cx="5380298" cy="4853722"/>
          </a:xfrm>
        </p:spPr>
        <p:txBody>
          <a:bodyPr>
            <a:normAutofit/>
          </a:bodyPr>
          <a:lstStyle/>
          <a:p>
            <a:r>
              <a:rPr lang="en-US" dirty="0" smtClean="0"/>
              <a:t>Mongol ruler of the Yuan dynasty (1271-1294)</a:t>
            </a:r>
          </a:p>
          <a:p>
            <a:r>
              <a:rPr lang="en-US" dirty="0" smtClean="0"/>
              <a:t>Improved roads</a:t>
            </a:r>
          </a:p>
          <a:p>
            <a:r>
              <a:rPr lang="en-US" dirty="0" smtClean="0"/>
              <a:t>Built canals</a:t>
            </a:r>
          </a:p>
          <a:p>
            <a:r>
              <a:rPr lang="en-US" dirty="0" smtClean="0"/>
              <a:t>Lowered some taxes</a:t>
            </a:r>
          </a:p>
          <a:p>
            <a:r>
              <a:rPr lang="en-US" dirty="0" smtClean="0"/>
              <a:t>Supported scholars and artists</a:t>
            </a:r>
          </a:p>
          <a:p>
            <a:r>
              <a:rPr lang="en-US" dirty="0" smtClean="0"/>
              <a:t>Limited the death penalty and torture</a:t>
            </a:r>
          </a:p>
          <a:p>
            <a:r>
              <a:rPr lang="en-US" dirty="0" smtClean="0"/>
              <a:t>Supported peasant agriculture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567" y="2155673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8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Mongol rule in China was still harsh, exploitative, foreign and resented</a:t>
            </a:r>
          </a:p>
          <a:p>
            <a:r>
              <a:rPr lang="en-US" dirty="0" smtClean="0"/>
              <a:t>Mongols did NOT become Chinese and they did not accommodate EVERY aspect of Chinese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0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Mongols Being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324" y="1801906"/>
            <a:ext cx="4845610" cy="4632039"/>
          </a:xfrm>
        </p:spPr>
        <p:txBody>
          <a:bodyPr/>
          <a:lstStyle/>
          <a:p>
            <a:r>
              <a:rPr lang="en-US" dirty="0" smtClean="0"/>
              <a:t>Many still lived, ate, slept, and gave birth in yurts they put up everywhere</a:t>
            </a:r>
          </a:p>
          <a:p>
            <a:r>
              <a:rPr lang="en-US" dirty="0" smtClean="0"/>
              <a:t>Planted steppe grass within the capital and let animals roam freely</a:t>
            </a:r>
          </a:p>
          <a:p>
            <a:r>
              <a:rPr lang="en-US" dirty="0" smtClean="0"/>
              <a:t>Didn’t use civil service exams</a:t>
            </a:r>
          </a:p>
          <a:p>
            <a:r>
              <a:rPr lang="en-US" dirty="0" smtClean="0"/>
              <a:t>Didn’t learn Chinese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322" y="2169018"/>
            <a:ext cx="3528001" cy="33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Mongols Being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98" y="1801906"/>
            <a:ext cx="4327630" cy="4531769"/>
          </a:xfrm>
        </p:spPr>
        <p:txBody>
          <a:bodyPr/>
          <a:lstStyle/>
          <a:p>
            <a:r>
              <a:rPr lang="en-US" dirty="0" smtClean="0"/>
              <a:t>Mongol women never adopted foot binding</a:t>
            </a:r>
          </a:p>
          <a:p>
            <a:r>
              <a:rPr lang="en-US" dirty="0" smtClean="0"/>
              <a:t>Intermarriage = forbidden</a:t>
            </a:r>
          </a:p>
          <a:p>
            <a:r>
              <a:rPr lang="en-US" dirty="0" smtClean="0"/>
              <a:t>Chinese scholars = couldn’t learn Mongol script</a:t>
            </a:r>
          </a:p>
          <a:p>
            <a:r>
              <a:rPr lang="en-US" dirty="0" smtClean="0"/>
              <a:t>Supported artisans and merchants </a:t>
            </a:r>
            <a:r>
              <a:rPr lang="en-US" dirty="0" smtClean="0">
                <a:sym typeface="Wingdings"/>
              </a:rPr>
              <a:t> opposite of Confucian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1811" y="1613646"/>
            <a:ext cx="3699552" cy="3851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9028" y="5698637"/>
            <a:ext cx="329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Mongol women mixed freely with men, rode horseback, and hunted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6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594" y="1801906"/>
            <a:ext cx="4277503" cy="4648750"/>
          </a:xfrm>
        </p:spPr>
        <p:txBody>
          <a:bodyPr/>
          <a:lstStyle/>
          <a:p>
            <a:r>
              <a:rPr lang="en-US" dirty="0" smtClean="0"/>
              <a:t>Mongol rule in China declined in the mid-1300s</a:t>
            </a:r>
          </a:p>
          <a:p>
            <a:r>
              <a:rPr lang="en-US" dirty="0" smtClean="0"/>
              <a:t>Many factors caused this decline:</a:t>
            </a:r>
          </a:p>
          <a:p>
            <a:pPr lvl="1"/>
            <a:r>
              <a:rPr lang="en-US" dirty="0" smtClean="0"/>
              <a:t>Division among the Mongols</a:t>
            </a:r>
          </a:p>
          <a:p>
            <a:pPr lvl="1"/>
            <a:r>
              <a:rPr lang="en-US" dirty="0" smtClean="0"/>
              <a:t>Rising prices (inflation)</a:t>
            </a:r>
          </a:p>
          <a:p>
            <a:pPr lvl="1"/>
            <a:r>
              <a:rPr lang="en-US" dirty="0" smtClean="0"/>
              <a:t>Epidemics of the plague</a:t>
            </a:r>
          </a:p>
          <a:p>
            <a:pPr lvl="1"/>
            <a:r>
              <a:rPr lang="en-US" dirty="0" smtClean="0"/>
              <a:t>Growing peasant rebellions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198" y="1801906"/>
            <a:ext cx="4062396" cy="3763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198" y="5564944"/>
            <a:ext cx="406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1368 = all Mongols forced out of China and returned home to the steppe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959" y="1801906"/>
            <a:ext cx="4394466" cy="4324257"/>
          </a:xfrm>
        </p:spPr>
        <p:txBody>
          <a:bodyPr/>
          <a:lstStyle/>
          <a:p>
            <a:r>
              <a:rPr lang="en-US" dirty="0" smtClean="0"/>
              <a:t>Conquest of Persia = much quicker and more violent than that of China</a:t>
            </a:r>
          </a:p>
          <a:p>
            <a:r>
              <a:rPr lang="en-US" dirty="0" smtClean="0"/>
              <a:t>1258 = capital of Baghdad sacked</a:t>
            </a:r>
          </a:p>
          <a:p>
            <a:pPr lvl="1"/>
            <a:r>
              <a:rPr lang="en-US" dirty="0" smtClean="0"/>
              <a:t>End of Abbasid dynasty</a:t>
            </a:r>
          </a:p>
          <a:p>
            <a:pPr lvl="1"/>
            <a:r>
              <a:rPr lang="en-US" dirty="0" smtClean="0"/>
              <a:t>More than 200,000 people massacred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053" y="1801905"/>
            <a:ext cx="3562107" cy="40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9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97</TotalTime>
  <Words>602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Candara</vt:lpstr>
      <vt:lpstr>Wingdings</vt:lpstr>
      <vt:lpstr>Tradition</vt:lpstr>
      <vt:lpstr>Encountering the Mongols</vt:lpstr>
      <vt:lpstr>China and the Mongols</vt:lpstr>
      <vt:lpstr>China and the Mongols</vt:lpstr>
      <vt:lpstr>Kublai Khan</vt:lpstr>
      <vt:lpstr>China and the Mongols</vt:lpstr>
      <vt:lpstr>Mongols Being Mongols</vt:lpstr>
      <vt:lpstr>Mongols Being Mongols</vt:lpstr>
      <vt:lpstr>China and the Mongols</vt:lpstr>
      <vt:lpstr>Persia and the Mongols</vt:lpstr>
      <vt:lpstr>Devastation to Persia</vt:lpstr>
      <vt:lpstr>Persia and the Mongols</vt:lpstr>
      <vt:lpstr>Russia and the Mongos</vt:lpstr>
      <vt:lpstr>Russia and the Mongols</vt:lpstr>
      <vt:lpstr>Exploitation of the Russians</vt:lpstr>
      <vt:lpstr>Influence on the Russians</vt:lpstr>
      <vt:lpstr>End of Mongol Rule in Russia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Encountering the Mongols</dc:title>
  <dc:creator>Elise Cona</dc:creator>
  <cp:lastModifiedBy>Windows User</cp:lastModifiedBy>
  <cp:revision>15</cp:revision>
  <dcterms:created xsi:type="dcterms:W3CDTF">2011-12-06T22:09:10Z</dcterms:created>
  <dcterms:modified xsi:type="dcterms:W3CDTF">2016-12-06T11:40:30Z</dcterms:modified>
</cp:coreProperties>
</file>